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1"/>
  </p:notesMasterIdLst>
  <p:sldIdLst>
    <p:sldId id="257" r:id="rId2"/>
    <p:sldId id="285" r:id="rId3"/>
    <p:sldId id="326" r:id="rId4"/>
    <p:sldId id="369" r:id="rId5"/>
    <p:sldId id="395" r:id="rId6"/>
    <p:sldId id="503" r:id="rId7"/>
    <p:sldId id="438" r:id="rId8"/>
    <p:sldId id="463" r:id="rId9"/>
    <p:sldId id="265" r:id="rId10"/>
    <p:sldId id="437" r:id="rId11"/>
    <p:sldId id="465" r:id="rId12"/>
    <p:sldId id="266" r:id="rId13"/>
    <p:sldId id="466" r:id="rId14"/>
    <p:sldId id="451" r:id="rId15"/>
    <p:sldId id="467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41" r:id="rId24"/>
    <p:sldId id="260" r:id="rId25"/>
    <p:sldId id="262" r:id="rId26"/>
    <p:sldId id="267" r:id="rId27"/>
    <p:sldId id="504" r:id="rId28"/>
    <p:sldId id="476" r:id="rId29"/>
    <p:sldId id="477" r:id="rId30"/>
    <p:sldId id="478" r:id="rId31"/>
    <p:sldId id="269" r:id="rId32"/>
    <p:sldId id="454" r:id="rId33"/>
    <p:sldId id="487" r:id="rId34"/>
    <p:sldId id="286" r:id="rId35"/>
    <p:sldId id="299" r:id="rId36"/>
    <p:sldId id="429" r:id="rId37"/>
    <p:sldId id="430" r:id="rId38"/>
    <p:sldId id="287" r:id="rId39"/>
    <p:sldId id="488" r:id="rId40"/>
    <p:sldId id="464" r:id="rId41"/>
    <p:sldId id="490" r:id="rId42"/>
    <p:sldId id="492" r:id="rId43"/>
    <p:sldId id="493" r:id="rId44"/>
    <p:sldId id="498" r:id="rId45"/>
    <p:sldId id="500" r:id="rId46"/>
    <p:sldId id="512" r:id="rId47"/>
    <p:sldId id="502" r:id="rId48"/>
    <p:sldId id="444" r:id="rId49"/>
    <p:sldId id="273" r:id="rId50"/>
    <p:sldId id="281" r:id="rId51"/>
    <p:sldId id="319" r:id="rId52"/>
    <p:sldId id="505" r:id="rId53"/>
    <p:sldId id="520" r:id="rId54"/>
    <p:sldId id="516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450" r:id="rId64"/>
    <p:sldId id="489" r:id="rId65"/>
    <p:sldId id="531" r:id="rId66"/>
    <p:sldId id="530" r:id="rId67"/>
    <p:sldId id="494" r:id="rId68"/>
    <p:sldId id="400" r:id="rId69"/>
    <p:sldId id="33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 autoAdjust="0"/>
    <p:restoredTop sz="96353" autoAdjust="0"/>
  </p:normalViewPr>
  <p:slideViewPr>
    <p:cSldViewPr snapToGrid="0">
      <p:cViewPr varScale="1">
        <p:scale>
          <a:sx n="109" d="100"/>
          <a:sy n="109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9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3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73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8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1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24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8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8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81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C735-266A-19FE-9E22-927723C0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9DB5A7-6871-21AA-E01C-4AA608DE7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9A556-8E46-B8DC-262F-D104AA64E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99776-9FA9-0855-BB76-024226C8D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67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8E4E2-D832-2CC4-E481-52B257E3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31662-BDA9-B46B-F016-37F98095B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35636-7EB7-72B2-F62A-1EF52BD1C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E17B1-1CF8-4B39-619F-2C8B7AE06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FD96-B0F1-6665-9D06-6AE7563F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6742F-E8B9-B85F-708F-4449FEDA8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A699-DB04-7D81-FDAB-5E82EB41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5EB5-1ED2-60A2-9A80-D642CF2F6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4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13D37-41C4-180B-8090-000E5E88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B59B1-B133-CE7C-0067-F599C4D8F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FDB0B-DE8F-7E8E-F830-BBFB4B18B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F942-BAAE-1D7C-53FF-FADAF00D1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3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40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272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00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22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22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28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00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1EC6-53B2-64C7-7EDD-444C6AA3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718EF-A9C4-837E-9837-CBC342EA2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3E64-0C06-E06F-DFE8-6C98C79D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E42A7-195F-4F6B-8170-9EB09FD6D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6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0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2020-D515-6494-EC74-56A83BEF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A7DA2-B366-F978-88F7-37F34D69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F98FC-F7BA-C229-8191-D6DAA1A37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CE7A4-D66C-F1D5-2F5E-5BE59553D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251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A804-9FED-65A9-7C2E-324A8531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F9A25-483F-6B8E-F911-63FF68322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19F45-BE3E-C942-4966-0C79862E4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777-F5A4-CE6F-98BF-A3690066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0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9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2041-EF92-824D-89AB-5C39AFDE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3F1E9-D085-42EC-9977-F7ADEDED6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F5169-D6BC-085C-B09C-078886D7B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7D4A-F32C-2367-C286-7E5164F4A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MWXTXjtl8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ottsauber.com/" TargetMode="External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dometrain.com/author/scott-saub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hub/events/friends-of-rg/friend/ScottSauber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meetup.com/iadnug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7425"/>
            <a:ext cx="12192000" cy="6783149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Things I Do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On Every .NET App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layers!!!1one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7110" cy="4749836"/>
          </a:xfrm>
        </p:spPr>
        <p:txBody>
          <a:bodyPr>
            <a:normAutofit/>
          </a:bodyPr>
          <a:lstStyle/>
          <a:p>
            <a:r>
              <a:rPr lang="en-US" dirty="0"/>
              <a:t>I used to do horizontal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.Data, .Business, .Common, .Models, .Api</a:t>
            </a:r>
          </a:p>
          <a:p>
            <a:r>
              <a:rPr lang="en-US" dirty="0"/>
              <a:t>Now I just do two projects</a:t>
            </a:r>
          </a:p>
          <a:p>
            <a:r>
              <a:rPr lang="en-US" dirty="0"/>
              <a:t>.Core and .Api (or .Web or .Console or whatever </a:t>
            </a:r>
            <a:r>
              <a:rPr lang="en-US" dirty="0" err="1"/>
              <a:t>entrypoint</a:t>
            </a:r>
            <a:r>
              <a:rPr lang="en-US" dirty="0"/>
              <a:t> is)</a:t>
            </a:r>
          </a:p>
          <a:p>
            <a:r>
              <a:rPr lang="en-US" dirty="0"/>
              <a:t>I slice the folders here vertically too</a:t>
            </a:r>
          </a:p>
          <a:p>
            <a:r>
              <a:rPr lang="en-US" dirty="0"/>
              <a:t>Slice horizontally only if you publishing packages to NuGet or internally</a:t>
            </a:r>
          </a:p>
        </p:txBody>
      </p:sp>
    </p:spTree>
    <p:extLst>
      <p:ext uri="{BB962C8B-B14F-4D97-AF65-F5344CB8AC3E}">
        <p14:creationId xmlns:p14="http://schemas.microsoft.com/office/powerpoint/2010/main" val="39843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Soap analogy</a:t>
            </a:r>
          </a:p>
          <a:p>
            <a:endParaRPr lang="en-US" dirty="0"/>
          </a:p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⚠️ == ❌</a:t>
            </a:r>
          </a:p>
        </p:txBody>
      </p:sp>
      <p:pic>
        <p:nvPicPr>
          <p:cNvPr id="1026" name="Picture 2" descr="Warnings Errors GIF - Warnings Errors Developers - Discover &amp; Share GIFs">
            <a:extLst>
              <a:ext uri="{FF2B5EF4-FFF2-40B4-BE49-F238E27FC236}">
                <a16:creationId xmlns:a16="http://schemas.microsoft.com/office/drawing/2014/main" id="{BE732BA4-D8C8-D39C-549E-CEF33397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54" y="3394533"/>
            <a:ext cx="4182076" cy="31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1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Treat Warnings as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0C8DA6-E77A-AFFF-7C45-60BB7512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86" y="2876522"/>
            <a:ext cx="8261130" cy="21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Logging “Best Practices”</a:t>
            </a:r>
          </a:p>
        </p:txBody>
      </p:sp>
      <p:pic>
        <p:nvPicPr>
          <p:cNvPr id="2050" name="Picture 2" descr="Logs GIFs | Tenor">
            <a:extLst>
              <a:ext uri="{FF2B5EF4-FFF2-40B4-BE49-F238E27FC236}">
                <a16:creationId xmlns:a16="http://schemas.microsoft.com/office/drawing/2014/main" id="{2D4798F1-DBF4-6664-C267-45E5D770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04" y="3204518"/>
            <a:ext cx="5874103" cy="34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5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Serilog</a:t>
            </a:r>
            <a:r>
              <a:rPr lang="en-US" dirty="0"/>
              <a:t> as logging framework</a:t>
            </a:r>
          </a:p>
          <a:p>
            <a:r>
              <a:rPr lang="en-US" dirty="0"/>
              <a:t>Use </a:t>
            </a:r>
            <a:r>
              <a:rPr lang="en-US" dirty="0" err="1"/>
              <a:t>ILogger</a:t>
            </a:r>
            <a:r>
              <a:rPr lang="en-US" dirty="0"/>
              <a:t> everywhere, not </a:t>
            </a:r>
            <a:r>
              <a:rPr lang="en-US" dirty="0" err="1"/>
              <a:t>Serilog</a:t>
            </a:r>
            <a:r>
              <a:rPr lang="en-US" dirty="0"/>
              <a:t> directly</a:t>
            </a:r>
          </a:p>
          <a:p>
            <a:r>
              <a:rPr lang="en-US" dirty="0"/>
              <a:t>Use structured logging, not concatenation</a:t>
            </a:r>
          </a:p>
          <a:p>
            <a:pPr lvl="1"/>
            <a:r>
              <a:rPr lang="en-US" dirty="0"/>
              <a:t>But… Azure Log Analytics workspaces cap at 500 columns</a:t>
            </a:r>
          </a:p>
          <a:p>
            <a:r>
              <a:rPr lang="en-US" dirty="0"/>
              <a:t>Each log should have key bits of information on it</a:t>
            </a:r>
          </a:p>
          <a:p>
            <a:pPr lvl="1"/>
            <a:r>
              <a:rPr lang="en-US" dirty="0"/>
              <a:t>User ID, Correlation ID, Request URL, App Version, etc.</a:t>
            </a:r>
          </a:p>
          <a:p>
            <a:r>
              <a:rPr lang="en-US" dirty="0"/>
              <a:t>“We need to log that”</a:t>
            </a:r>
          </a:p>
          <a:p>
            <a:r>
              <a:rPr lang="en-US" dirty="0"/>
              <a:t>Logs vs Metrics vs Audits</a:t>
            </a:r>
          </a:p>
        </p:txBody>
      </p:sp>
    </p:spTree>
    <p:extLst>
      <p:ext uri="{BB962C8B-B14F-4D97-AF65-F5344CB8AC3E}">
        <p14:creationId xmlns:p14="http://schemas.microsoft.com/office/powerpoint/2010/main" val="35051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Developer focused</a:t>
            </a:r>
          </a:p>
          <a:p>
            <a:r>
              <a:rPr lang="en-US" dirty="0"/>
              <a:t>Example: log an exception or log response from external API</a:t>
            </a:r>
          </a:p>
          <a:p>
            <a:r>
              <a:rPr lang="en-US" dirty="0"/>
              <a:t>Log Levels</a:t>
            </a:r>
          </a:p>
          <a:p>
            <a:pPr lvl="1"/>
            <a:r>
              <a:rPr lang="en-US" dirty="0"/>
              <a:t>Debug vs Information vs Warning vs Error vs Critical</a:t>
            </a:r>
          </a:p>
          <a:p>
            <a:r>
              <a:rPr lang="en-US" dirty="0"/>
              <a:t>Stop abusing Information! You probably meant Debug</a:t>
            </a:r>
          </a:p>
          <a:p>
            <a:r>
              <a:rPr lang="en-US" dirty="0"/>
              <a:t>How long does my log store keep logs?</a:t>
            </a:r>
          </a:p>
          <a:p>
            <a:r>
              <a:rPr lang="en-US" dirty="0"/>
              <a:t>How reliable is my log delivery system</a:t>
            </a:r>
          </a:p>
          <a:p>
            <a:pPr lvl="1"/>
            <a:r>
              <a:rPr lang="en-US" dirty="0"/>
              <a:t>It’s okay to not have 100% guaranteed delivery of logs</a:t>
            </a:r>
          </a:p>
          <a:p>
            <a:r>
              <a:rPr lang="en-US" dirty="0"/>
              <a:t>How does </a:t>
            </a:r>
            <a:r>
              <a:rPr lang="en-US" dirty="0" err="1"/>
              <a:t>Serilog</a:t>
            </a:r>
            <a:r>
              <a:rPr lang="en-US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339144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Two types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CPU, Network, Response Times, Queue Depth, etc.</a:t>
            </a:r>
          </a:p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How many times did someone click that button</a:t>
            </a:r>
          </a:p>
          <a:p>
            <a:r>
              <a:rPr lang="en-US" dirty="0"/>
              <a:t>How long do we need to keep Metric data?</a:t>
            </a:r>
          </a:p>
          <a:p>
            <a:r>
              <a:rPr lang="en-US" dirty="0"/>
              <a:t>It may or may not be acceptable to miss some data</a:t>
            </a:r>
          </a:p>
          <a:p>
            <a:r>
              <a:rPr lang="en-US" dirty="0"/>
              <a:t>What data store are we using?</a:t>
            </a:r>
          </a:p>
        </p:txBody>
      </p:sp>
    </p:spTree>
    <p:extLst>
      <p:ext uri="{BB962C8B-B14F-4D97-AF65-F5344CB8AC3E}">
        <p14:creationId xmlns:p14="http://schemas.microsoft.com/office/powerpoint/2010/main" val="7046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Recording who, did what, and when in your application</a:t>
            </a:r>
          </a:p>
          <a:p>
            <a:r>
              <a:rPr lang="en-US" dirty="0"/>
              <a:t>Usually for legal, compliance, or traceability reasons</a:t>
            </a:r>
          </a:p>
          <a:p>
            <a:r>
              <a:rPr lang="en-US" dirty="0"/>
              <a:t>Losing any data is unacceptable</a:t>
            </a:r>
          </a:p>
          <a:p>
            <a:r>
              <a:rPr lang="en-US" dirty="0"/>
              <a:t>Store audits with the same data store as the data that’s being audited</a:t>
            </a:r>
          </a:p>
        </p:txBody>
      </p:sp>
    </p:spTree>
    <p:extLst>
      <p:ext uri="{BB962C8B-B14F-4D97-AF65-F5344CB8AC3E}">
        <p14:creationId xmlns:p14="http://schemas.microsoft.com/office/powerpoint/2010/main" val="13327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.NET Developers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Interested in more maintainable apps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Hopefully that Venn Diagram is pretty much just a circle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 fontScale="90000"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Global Authorize Attribute via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FallbackPolicy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Locked out GIF - Conseguir el mejor gif en GIFER">
            <a:extLst>
              <a:ext uri="{FF2B5EF4-FFF2-40B4-BE49-F238E27FC236}">
                <a16:creationId xmlns:a16="http://schemas.microsoft.com/office/drawing/2014/main" id="{A77AD740-75A8-9E27-C2A2-8A3CE9E9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08" y="3358879"/>
            <a:ext cx="4229615" cy="31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26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Security is Opt-In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to remember to add a [Authorize] attribute everywhere</a:t>
            </a:r>
          </a:p>
          <a:p>
            <a:r>
              <a:rPr lang="en-US" dirty="0"/>
              <a:t>Or you have to remember to inherit from a custom </a:t>
            </a:r>
            <a:r>
              <a:rPr lang="en-US" dirty="0" err="1"/>
              <a:t>BaseController</a:t>
            </a:r>
            <a:endParaRPr lang="en-US" dirty="0"/>
          </a:p>
          <a:p>
            <a:r>
              <a:rPr lang="en-US" dirty="0"/>
              <a:t>You forget? Oops you’re wide open to the world!</a:t>
            </a:r>
          </a:p>
        </p:txBody>
      </p:sp>
    </p:spTree>
    <p:extLst>
      <p:ext uri="{BB962C8B-B14F-4D97-AF65-F5344CB8AC3E}">
        <p14:creationId xmlns:p14="http://schemas.microsoft.com/office/powerpoint/2010/main" val="17809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FallbackPolicy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 Fallback Policy is the policy that gets evaluated if no other policy is specified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4B71-5939-F8C8-DDFC-8917754E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50" y="3159591"/>
            <a:ext cx="8295208" cy="21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443734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45" y="3762594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Data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Only work well for simple scenarios</a:t>
            </a:r>
          </a:p>
          <a:p>
            <a:r>
              <a:rPr lang="en-US" dirty="0"/>
              <a:t>Hard to make custom ones</a:t>
            </a:r>
          </a:p>
          <a:p>
            <a:r>
              <a:rPr lang="en-US" dirty="0"/>
              <a:t>Hard to unit test</a:t>
            </a:r>
          </a:p>
          <a:p>
            <a:r>
              <a:rPr lang="en-US" dirty="0"/>
              <a:t>Separate annotations for each property</a:t>
            </a:r>
          </a:p>
          <a:p>
            <a:pPr lvl="1"/>
            <a:r>
              <a:rPr lang="en-US" dirty="0"/>
              <a:t>Can get “tall”</a:t>
            </a:r>
          </a:p>
          <a:p>
            <a:r>
              <a:rPr lang="en-US" dirty="0"/>
              <a:t>SRP violated</a:t>
            </a:r>
          </a:p>
          <a:p>
            <a:pPr lvl="1"/>
            <a:r>
              <a:rPr lang="en-US" dirty="0"/>
              <a:t>Model + Validation combined into one class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372M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Remove the Server Header</a:t>
            </a:r>
          </a:p>
        </p:txBody>
      </p:sp>
      <p:pic>
        <p:nvPicPr>
          <p:cNvPr id="4098" name="Picture 2" descr="Leaking GIFs | Tenor">
            <a:extLst>
              <a:ext uri="{FF2B5EF4-FFF2-40B4-BE49-F238E27FC236}">
                <a16:creationId xmlns:a16="http://schemas.microsoft.com/office/drawing/2014/main" id="{FD4231CF-A1FA-10E2-EEDA-E3952D7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7" y="3279947"/>
            <a:ext cx="5531708" cy="31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2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Remove the Server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By default ASP.NET Core adds a “Server Header”</a:t>
            </a:r>
          </a:p>
          <a:p>
            <a:r>
              <a:rPr lang="en-US" dirty="0"/>
              <a:t>This says “Kestrel”</a:t>
            </a:r>
          </a:p>
          <a:p>
            <a:r>
              <a:rPr lang="en-US" dirty="0"/>
              <a:t>This exposes to black hats what you’re running</a:t>
            </a:r>
          </a:p>
          <a:p>
            <a:r>
              <a:rPr lang="en-US" dirty="0"/>
              <a:t>Focuses exploiting known CVEs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9AE9B-BB40-DF55-BA52-B13A9910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6" y="4200542"/>
            <a:ext cx="10800594" cy="4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Better folder structure</a:t>
            </a:r>
          </a:p>
          <a:p>
            <a:r>
              <a:rPr lang="en-US" dirty="0"/>
              <a:t>Treat Warnings As Errors</a:t>
            </a:r>
          </a:p>
          <a:p>
            <a:r>
              <a:rPr lang="en-US" dirty="0"/>
              <a:t>Logging “Best Practices”</a:t>
            </a:r>
          </a:p>
          <a:p>
            <a:r>
              <a:rPr lang="en-US" dirty="0"/>
              <a:t>Global Authorize Attribute via </a:t>
            </a:r>
            <a:r>
              <a:rPr lang="en-US" dirty="0" err="1"/>
              <a:t>FallbackPolicy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FluentValidation</a:t>
            </a:r>
            <a:endParaRPr lang="en-US" dirty="0"/>
          </a:p>
          <a:p>
            <a:r>
              <a:rPr lang="en-US" dirty="0"/>
              <a:t>Remove Server Header</a:t>
            </a:r>
          </a:p>
          <a:p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… use this one weird trick instead…👀</a:t>
            </a:r>
          </a:p>
          <a:p>
            <a:r>
              <a:rPr lang="en-US"/>
              <a:t>Code </a:t>
            </a:r>
            <a:r>
              <a:rPr lang="en-US" dirty="0"/>
              <a:t>Smells</a:t>
            </a:r>
          </a:p>
          <a:p>
            <a:r>
              <a:rPr lang="en-US" dirty="0"/>
              <a:t>HTTP Security Headers</a:t>
            </a:r>
          </a:p>
          <a:p>
            <a:r>
              <a:rPr lang="en-US" dirty="0"/>
              <a:t>#11, #12, #13</a:t>
            </a:r>
          </a:p>
          <a:p>
            <a:r>
              <a:rPr lang="en-US" dirty="0"/>
              <a:t>Rapid fire Bonus!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 descr="Out Of Options GIFs - Get the best GIF on GIPHY">
            <a:extLst>
              <a:ext uri="{FF2B5EF4-FFF2-40B4-BE49-F238E27FC236}">
                <a16:creationId xmlns:a16="http://schemas.microsoft.com/office/drawing/2014/main" id="{AF17DC9A-B7C4-2455-D87C-D365F4A40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448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1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  <a:p>
            <a:r>
              <a:rPr lang="en-US" dirty="0"/>
              <a:t>.Value everywhere adds friction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3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9605A894-F5C9-1DCD-B2D6-2B3174BF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19" y="3277898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767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 Security Headers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8C8B0-C4FC-BA94-CDDD-117DA4E4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74" y="3122143"/>
            <a:ext cx="3638852" cy="36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1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new ideas</a:t>
            </a:r>
          </a:p>
          <a:p>
            <a:r>
              <a:rPr lang="en-US" dirty="0"/>
              <a:t>Takeaway some ideas back to work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Security 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Tells a browser what extra rules to enforce</a:t>
            </a:r>
          </a:p>
          <a:p>
            <a:r>
              <a:rPr lang="en-US" dirty="0"/>
              <a:t>Protects against MITM, clickjacking, cross-site scripting, and more</a:t>
            </a:r>
          </a:p>
          <a:p>
            <a:r>
              <a:rPr lang="en-US" dirty="0"/>
              <a:t>Be careful!</a:t>
            </a:r>
          </a:p>
          <a:p>
            <a:r>
              <a:rPr lang="en-US" dirty="0" err="1"/>
              <a:t>NetEscapades.AspNetCore.SecurityHeaders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My talk deep diving on this topic: </a:t>
            </a:r>
            <a:r>
              <a:rPr lang="en-US" dirty="0">
                <a:hlinkClick r:id="rId3"/>
              </a:rPr>
              <a:t>https://www.youtube.com/watch?v=7MWXTXjtl8s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0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 Once, Deploy Many Times</a:t>
            </a:r>
          </a:p>
        </p:txBody>
      </p:sp>
      <p:pic>
        <p:nvPicPr>
          <p:cNvPr id="6146" name="Picture 2" descr="Lets Deploy GIF - Lets Deploy Production - Discover &amp; Share GIFs">
            <a:extLst>
              <a:ext uri="{FF2B5EF4-FFF2-40B4-BE49-F238E27FC236}">
                <a16:creationId xmlns:a16="http://schemas.microsoft.com/office/drawing/2014/main" id="{38F2A816-419A-8DED-E40F-EEBE0845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81" y="3194220"/>
            <a:ext cx="4580238" cy="34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8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Once, Deploy Many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Discourages Long Running Branches and </a:t>
            </a:r>
            <a:r>
              <a:rPr lang="en-US" dirty="0" err="1"/>
              <a:t>GitFlow</a:t>
            </a:r>
            <a:endParaRPr lang="en-US" dirty="0"/>
          </a:p>
          <a:p>
            <a:r>
              <a:rPr lang="en-US" dirty="0"/>
              <a:t>Encourages Trunk Based Development (even with PRs)</a:t>
            </a:r>
          </a:p>
          <a:p>
            <a:r>
              <a:rPr lang="en-US" dirty="0">
                <a:hlinkClick r:id="rId3"/>
              </a:rPr>
              <a:t>Atlassian calls </a:t>
            </a:r>
            <a:r>
              <a:rPr lang="en-US" dirty="0" err="1">
                <a:hlinkClick r:id="rId3"/>
              </a:rPr>
              <a:t>Gitflow</a:t>
            </a:r>
            <a:r>
              <a:rPr lang="en-US" dirty="0">
                <a:hlinkClick r:id="rId3"/>
              </a:rPr>
              <a:t> “a legacy workflow”</a:t>
            </a:r>
            <a:endParaRPr lang="en-US" dirty="0"/>
          </a:p>
          <a:p>
            <a:r>
              <a:rPr lang="en-US" dirty="0"/>
              <a:t>Encourages Continuous Integration (the practice)</a:t>
            </a:r>
          </a:p>
          <a:p>
            <a:r>
              <a:rPr lang="en-US" dirty="0"/>
              <a:t>Environmental differences (i.e. config, secrets) live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421A3-2675-7D4B-7EC6-43C0A9BF8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1F6C-8B62-2C61-5FBE-857E2441B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ValidateOnBuild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56E47-0C59-E99B-75B3-7D9A9865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23" y="3389585"/>
            <a:ext cx="3383691" cy="31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DBABE-AF00-DE91-A5E6-75CB3553D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0328-F46F-8E8C-73E4-0B3FA9FB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0C29-D9A7-06B8-D27F-53F0582D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Singletons can only depend on Singletons</a:t>
            </a:r>
          </a:p>
          <a:p>
            <a:r>
              <a:rPr lang="en-US" dirty="0"/>
              <a:t>The “captive dependency” problem</a:t>
            </a:r>
          </a:p>
          <a:p>
            <a:r>
              <a:rPr lang="en-US" dirty="0"/>
              <a:t>ASP.NET Core will catch this when running in Development but not other environments</a:t>
            </a:r>
          </a:p>
          <a:p>
            <a:r>
              <a:rPr lang="en-US" dirty="0"/>
              <a:t>If you have a custom local env name…</a:t>
            </a:r>
          </a:p>
        </p:txBody>
      </p:sp>
    </p:spTree>
    <p:extLst>
      <p:ext uri="{BB962C8B-B14F-4D97-AF65-F5344CB8AC3E}">
        <p14:creationId xmlns:p14="http://schemas.microsoft.com/office/powerpoint/2010/main" val="127936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F8DA-FE6E-B140-9B20-5552C1A8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2414-2347-42C3-7F13-ABC7FEE0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396A4-48D1-375C-61B7-67EBDD5F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2" y="1602742"/>
            <a:ext cx="5436476" cy="743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E8DB6-1E55-769F-A2F3-6E8E371C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12" y="2709086"/>
            <a:ext cx="7395581" cy="1363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EDAEC-DC48-8761-5EC2-AF7389DC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1" y="4600522"/>
            <a:ext cx="7395581" cy="13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E750-127A-4B7E-BD93-596E1136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63C4-4D6C-5400-E3D5-08DF127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15E65-8F8F-3D3E-020D-C24044F9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429131"/>
            <a:ext cx="9660719" cy="17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7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60" y="3568262"/>
            <a:ext cx="2393882" cy="30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21062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5"/>
              </a:rPr>
              <a:t>Iowa .NET User Group</a:t>
            </a:r>
            <a:r>
              <a:rPr lang="en-US" dirty="0"/>
              <a:t> 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Redgate Community Ambassador</a:t>
            </a:r>
            <a:endParaRPr lang="en-US" dirty="0"/>
          </a:p>
          <a:p>
            <a:r>
              <a:rPr lang="en-US" dirty="0" err="1">
                <a:hlinkClick r:id="rId7"/>
              </a:rPr>
              <a:t>Dometrain</a:t>
            </a:r>
            <a:r>
              <a:rPr lang="en-US" dirty="0">
                <a:hlinkClick r:id="rId7"/>
              </a:rPr>
              <a:t> Author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8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314378" y="5027050"/>
            <a:ext cx="2509526" cy="15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Microsoft Most Valuable Professional - Wikipedia">
            <a:extLst>
              <a:ext uri="{FF2B5EF4-FFF2-40B4-BE49-F238E27FC236}">
                <a16:creationId xmlns:a16="http://schemas.microsoft.com/office/drawing/2014/main" id="{B28FEFDF-5380-08F9-B9F0-5DF75C67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1" y="3429000"/>
            <a:ext cx="3161479" cy="1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Yes I know analyzers are baked into </a:t>
            </a:r>
            <a:r>
              <a:rPr lang="en-US" dirty="0" err="1"/>
              <a:t>xUnit</a:t>
            </a:r>
            <a:r>
              <a:rPr lang="en-US" dirty="0"/>
              <a:t> to help here</a:t>
            </a:r>
          </a:p>
          <a:p>
            <a:r>
              <a:rPr lang="en-US" dirty="0"/>
              <a:t>Can lead to funky looking assertion failures if you flip them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327M+ downloads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E4139A-062D-F64C-47F8-40F51EFE5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973" y="1825625"/>
            <a:ext cx="3598347" cy="1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 descr="Chekhov seated at a desk">
            <a:extLst>
              <a:ext uri="{FF2B5EF4-FFF2-40B4-BE49-F238E27FC236}">
                <a16:creationId xmlns:a16="http://schemas.microsoft.com/office/drawing/2014/main" id="{B367798C-B61F-495F-83A9-861EB766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0" y="1690688"/>
            <a:ext cx="3186825" cy="4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khov&amp;#39;s Gun - TV Tropes">
            <a:extLst>
              <a:ext uri="{FF2B5EF4-FFF2-40B4-BE49-F238E27FC236}">
                <a16:creationId xmlns:a16="http://schemas.microsoft.com/office/drawing/2014/main" id="{99F795F2-2C73-49C4-814D-B87F5EB1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3" y="2361287"/>
            <a:ext cx="5190269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34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AC5399C-C18B-8ED5-EBB5-0C740916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02" y="3090833"/>
            <a:ext cx="3767167" cy="37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EB5D41-28A2-6A8B-02C8-131D45C6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46" y="1346752"/>
            <a:ext cx="11568419" cy="5439941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“Remove everything that has no relevance to the story. If you say in the first chapter that there is a rifle hanging on the wall, in the second or third chapter it absolutely must go off. If it's not going to be fired, 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it shouldn't be hanging there.”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			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Anton Chekhov</a:t>
            </a:r>
          </a:p>
        </p:txBody>
      </p:sp>
    </p:spTree>
    <p:extLst>
      <p:ext uri="{BB962C8B-B14F-4D97-AF65-F5344CB8AC3E}">
        <p14:creationId xmlns:p14="http://schemas.microsoft.com/office/powerpoint/2010/main" val="2027956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AD4D-5CAA-7960-E810-A844A56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17"/>
            <a:ext cx="9922865" cy="39588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B0E343-A635-9CD5-971D-3E2603B7195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9F98D58-55FB-1ACB-4A6B-B6B72BA233E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CC9F9-5874-40C7-442E-8640C6DEC0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44CAB4F-2FC2-9B45-C397-D8D7B19EB025}"/>
              </a:ext>
            </a:extLst>
          </p:cNvPr>
          <p:cNvSpPr/>
          <p:nvPr/>
        </p:nvSpPr>
        <p:spPr>
          <a:xfrm>
            <a:off x="1518687" y="3170583"/>
            <a:ext cx="1686683" cy="273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4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FA6CD-6F12-A3AC-F9A6-A4C2854D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3576"/>
            <a:ext cx="10759903" cy="30742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488E22-0CBC-98F8-82DC-D738CEB3FC6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BB54C27-43DB-4533-302C-F5902CA3109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6BD471-A3E3-D199-B949-D5B0178099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4B2DC20-C933-590E-DDCA-B44BDD809D97}"/>
              </a:ext>
            </a:extLst>
          </p:cNvPr>
          <p:cNvSpPr/>
          <p:nvPr/>
        </p:nvSpPr>
        <p:spPr>
          <a:xfrm>
            <a:off x="1205605" y="2499128"/>
            <a:ext cx="4091952" cy="567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DB506-8488-902E-A355-AEE34B30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237"/>
            <a:ext cx="11023432" cy="27510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A6246E-5D7B-6A3C-B02B-EAF2D15899C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277FBCD-4B61-1AF6-B039-7F24F9957C4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521F5F-8E3C-F603-D1F9-C136B2D38A1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F68BA8-D627-7710-8750-BBBDA74540F9}"/>
              </a:ext>
            </a:extLst>
          </p:cNvPr>
          <p:cNvSpPr/>
          <p:nvPr/>
        </p:nvSpPr>
        <p:spPr>
          <a:xfrm>
            <a:off x="1205605" y="2499128"/>
            <a:ext cx="2807899" cy="2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79F40-B059-86EA-AABF-E72A687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1665"/>
            <a:ext cx="11001743" cy="28013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0C324A-0336-8155-AE49-0623B8858F7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EC185816-8FF9-2116-E8E3-E5D035D362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D100CB-5CA3-7983-8B34-78566599AF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6F4DDA4-B4B2-B48B-6B3F-EC874C693E5B}"/>
              </a:ext>
            </a:extLst>
          </p:cNvPr>
          <p:cNvSpPr/>
          <p:nvPr/>
        </p:nvSpPr>
        <p:spPr>
          <a:xfrm>
            <a:off x="2607320" y="3063099"/>
            <a:ext cx="2035861" cy="326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5EDB-AF6C-8CF9-D389-D8EFA22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8911"/>
            <a:ext cx="8719550" cy="22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5AAC5-8D84-FFB0-AEE5-C90404C9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3480"/>
            <a:ext cx="6696017" cy="26714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71CB04-EAAE-70B9-C4B5-D1B509942CD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7D04CDB-D5EF-9A88-3773-158096EDF17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952D55-F743-8C72-6FAD-ED97609A02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09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5CB0C-32BB-7915-EE73-E105B328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6F48-95D6-0A31-DCFE-6FCF3957A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Central Package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DD6FA-74D0-A582-ED80-484DD916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631" y="3429000"/>
            <a:ext cx="3156735" cy="29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0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747E68-1B0B-951B-CF5C-47D9BD04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40EA8B-8108-04F9-3D98-CE0C0F2EA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00" y="0"/>
            <a:ext cx="12200800" cy="6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18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EDEF-98A1-D068-2CE0-39AA2A80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CED5-85AC-57AF-4CFC-CE3A71F8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6B94-1504-E3C7-D5F2-B01833A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Same package in multiple projects across your solution</a:t>
            </a:r>
          </a:p>
          <a:p>
            <a:r>
              <a:rPr lang="en-US" dirty="0"/>
              <a:t>Annoying to keep version in sync</a:t>
            </a:r>
          </a:p>
          <a:p>
            <a:r>
              <a:rPr lang="en-US" dirty="0"/>
              <a:t>Tests projects especially</a:t>
            </a:r>
          </a:p>
          <a:p>
            <a:r>
              <a:rPr lang="en-US" dirty="0"/>
              <a:t>I find most people don’t know Central Package Management exists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761697-3648-3399-B036-4769F447B7A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981B454-0048-3F3A-C866-CB51862561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3FB3CD-E871-9D3D-CDFB-787980125E9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5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8A31-6BDA-F0FE-A4DF-579045B0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926C-0A2D-05A4-5597-3A95119A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7828-CBB9-25F8-82FA-220C0966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880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Added in .NET 6</a:t>
            </a:r>
          </a:p>
          <a:p>
            <a:r>
              <a:rPr lang="en-US" dirty="0"/>
              <a:t>Create </a:t>
            </a:r>
            <a:r>
              <a:rPr lang="en-US" dirty="0" err="1"/>
              <a:t>Directory.Packages.props</a:t>
            </a:r>
            <a:r>
              <a:rPr lang="en-US" dirty="0"/>
              <a:t> at the root and define packages and versions there</a:t>
            </a:r>
          </a:p>
          <a:p>
            <a:r>
              <a:rPr lang="en-US" dirty="0"/>
              <a:t>Omit Version attribute in </a:t>
            </a:r>
            <a:r>
              <a:rPr lang="en-US" dirty="0" err="1"/>
              <a:t>PackageReference</a:t>
            </a:r>
            <a:endParaRPr lang="en-US" dirty="0"/>
          </a:p>
          <a:p>
            <a:r>
              <a:rPr lang="en-US" dirty="0"/>
              <a:t>All packages will have to omit the Version attribute</a:t>
            </a:r>
          </a:p>
          <a:p>
            <a:r>
              <a:rPr lang="en-US" dirty="0"/>
              <a:t>Can override with </a:t>
            </a:r>
            <a:r>
              <a:rPr lang="en-US" dirty="0" err="1"/>
              <a:t>VersionOverride</a:t>
            </a:r>
            <a:r>
              <a:rPr lang="en-US" dirty="0"/>
              <a:t> attribute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3B3E3D-E02C-1078-C722-F503A7FB4A0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B14FAA1-D779-87C4-59B3-9EE4CC675E8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C564B6-F883-5603-1C32-DB8FC095E63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EFF2-A017-B021-7EC8-1390F4AF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C11A-E404-543A-6FAB-49B8657B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3C7F23-76A8-A1F3-E844-29945865DD9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49A0C4B-A7B5-D951-4846-9DDE457DD6B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BE01E8-1476-1E87-FDB2-99C7C5CE1AB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F47665-F217-331B-BDFA-1FD3D3AB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27" y="1629232"/>
            <a:ext cx="8266387" cy="2736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E448E-6812-EC23-A9DD-DD7F4826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27" y="4530080"/>
            <a:ext cx="5728139" cy="16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2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79803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37" y="3830270"/>
            <a:ext cx="3466729" cy="25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5579" cy="4749836"/>
          </a:xfrm>
        </p:spPr>
        <p:txBody>
          <a:bodyPr>
            <a:normAutofit/>
          </a:bodyPr>
          <a:lstStyle/>
          <a:p>
            <a:r>
              <a:rPr lang="en-US" dirty="0"/>
              <a:t>Switch log level of </a:t>
            </a:r>
            <a:r>
              <a:rPr lang="en-US" dirty="0" err="1"/>
              <a:t>Microsoft.EntityFrameworkCore.Database.Command</a:t>
            </a:r>
            <a:r>
              <a:rPr lang="en-US" dirty="0"/>
              <a:t> to Information</a:t>
            </a:r>
          </a:p>
          <a:p>
            <a:r>
              <a:rPr lang="en-US" dirty="0"/>
              <a:t>Only do this for 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3689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AEE7-5B9C-6073-4CF4-EDF05A11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E84-7D41-C246-4C53-C03661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D987-C2DD-9A87-5B9B-F9AD3510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75" y="3892371"/>
            <a:ext cx="6348247" cy="2856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2CB1-4565-8068-FCFC-327B0CAF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76" y="1556623"/>
            <a:ext cx="6348248" cy="21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82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0DA8-4DAA-E1B0-4451-F623AFCC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AA9C-7C59-D9D1-E3D4-A7B3F734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Bonus!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F81B-6B0D-7575-E3C8-2A79A3C0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CI/CD Pipelines</a:t>
            </a:r>
          </a:p>
          <a:p>
            <a:r>
              <a:rPr lang="en-US" dirty="0"/>
              <a:t>Confident Green</a:t>
            </a:r>
          </a:p>
          <a:p>
            <a:r>
              <a:rPr lang="en-US" dirty="0"/>
              <a:t>Feature Toggles</a:t>
            </a:r>
          </a:p>
          <a:p>
            <a:r>
              <a:rPr lang="en-US" dirty="0"/>
              <a:t>Work in small batches</a:t>
            </a:r>
          </a:p>
          <a:p>
            <a:r>
              <a:rPr lang="en-US" dirty="0"/>
              <a:t>Deploy frequently (should be daily or more frequent)</a:t>
            </a:r>
          </a:p>
          <a:p>
            <a:r>
              <a:rPr lang="en-US" dirty="0"/>
              <a:t>Don’t split your frontend and your BFF in another repo</a:t>
            </a:r>
          </a:p>
          <a:p>
            <a:r>
              <a:rPr lang="en-US" dirty="0"/>
              <a:t>Don’t put your Infrastructure as Code in another repo</a:t>
            </a:r>
          </a:p>
        </p:txBody>
      </p:sp>
    </p:spTree>
    <p:extLst>
      <p:ext uri="{BB962C8B-B14F-4D97-AF65-F5344CB8AC3E}">
        <p14:creationId xmlns:p14="http://schemas.microsoft.com/office/powerpoint/2010/main" val="353358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1 company went from deploying to Prod 12x a year (rolling back half of those) to 2000x a year (rolling back &lt;1% of those)</a:t>
            </a:r>
          </a:p>
          <a:p>
            <a:r>
              <a:rPr lang="en-US" dirty="0"/>
              <a:t>Faster, more reliable delivery of value to users</a:t>
            </a:r>
          </a:p>
        </p:txBody>
      </p:sp>
    </p:spTree>
    <p:extLst>
      <p:ext uri="{BB962C8B-B14F-4D97-AF65-F5344CB8AC3E}">
        <p14:creationId xmlns:p14="http://schemas.microsoft.com/office/powerpoint/2010/main" val="7605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6" y="365125"/>
            <a:ext cx="11263174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75" y="3572490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39425</TotalTime>
  <Words>1654</Words>
  <Application>Microsoft Office PowerPoint</Application>
  <PresentationFormat>Widescreen</PresentationFormat>
  <Paragraphs>334</Paragraphs>
  <Slides>69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Open Sans</vt:lpstr>
      <vt:lpstr>Office Theme</vt:lpstr>
      <vt:lpstr>10 Things I Do  On Every .NET App</vt:lpstr>
      <vt:lpstr>Audience</vt:lpstr>
      <vt:lpstr>Agenda</vt:lpstr>
      <vt:lpstr>Goals</vt:lpstr>
      <vt:lpstr>Who am I? </vt:lpstr>
      <vt:lpstr>PowerPoint Presentation</vt:lpstr>
      <vt:lpstr>Folder Structure</vt:lpstr>
      <vt:lpstr>Problem: OOB MVC Folders By Responsibility</vt:lpstr>
      <vt:lpstr>Solution: Use Feature Folders</vt:lpstr>
      <vt:lpstr>Solution: Use Feature Folders</vt:lpstr>
      <vt:lpstr>But mah layers!!!1one</vt:lpstr>
      <vt:lpstr>Feature Folder Extra Resources</vt:lpstr>
      <vt:lpstr>⚠️ == ❌</vt:lpstr>
      <vt:lpstr>Treat Warnings as Errors</vt:lpstr>
      <vt:lpstr>Logging “Best Practices”</vt:lpstr>
      <vt:lpstr>Logging “Best Practices”</vt:lpstr>
      <vt:lpstr>Logs</vt:lpstr>
      <vt:lpstr>Metrics</vt:lpstr>
      <vt:lpstr>Audits</vt:lpstr>
      <vt:lpstr>Global Authorize Attribute via FallbackPolicy</vt:lpstr>
      <vt:lpstr>Problem: Security is Opt-In</vt:lpstr>
      <vt:lpstr>Solution: FallbackPolicy</vt:lpstr>
      <vt:lpstr>Validation</vt:lpstr>
      <vt:lpstr>Validation – What’s wrong with Data Annotations</vt:lpstr>
      <vt:lpstr>Solution: Use FluentValidation</vt:lpstr>
      <vt:lpstr>PowerPoint Presentation</vt:lpstr>
      <vt:lpstr>A Rule that only exists if….</vt:lpstr>
      <vt:lpstr>Remove the Server Header</vt:lpstr>
      <vt:lpstr>Remove the Server Header</vt:lpstr>
      <vt:lpstr>Don’t use IOptions…</vt:lpstr>
      <vt:lpstr>Problem: IOptions is annoying</vt:lpstr>
      <vt:lpstr>Solution: Register your Options class directly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HTTP Security Headers</vt:lpstr>
      <vt:lpstr>HTTP Security Headers</vt:lpstr>
      <vt:lpstr>Resources</vt:lpstr>
      <vt:lpstr>Build Once, Deploy Many Times</vt:lpstr>
      <vt:lpstr>Build Once, Deploy Many Times</vt:lpstr>
      <vt:lpstr>ValidateOnBuild</vt:lpstr>
      <vt:lpstr>ValidateOnBuild</vt:lpstr>
      <vt:lpstr>ValidateOnBuild</vt:lpstr>
      <vt:lpstr>ValidateOnBuild</vt:lpstr>
      <vt:lpstr>  Automated Tests</vt:lpstr>
      <vt:lpstr>Automated Testing with xUnit</vt:lpstr>
      <vt:lpstr>Problem: OOB Assertion Libraries Annoy Me</vt:lpstr>
      <vt:lpstr>Solution: Use FluentAssertions for assertions</vt:lpstr>
      <vt:lpstr>Chekhov’s Gun</vt:lpstr>
      <vt:lpstr>“Remove everything that has no relevance to the story. If you say in the first chapter that there is a rifle hanging on the wall, in the second or third chapter it absolutely must go off. If it's not going to be fired,  it shouldn't be hanging there.”        Anton Chekhov</vt:lpstr>
      <vt:lpstr>Chekhov’s Gun Applied to Testing</vt:lpstr>
      <vt:lpstr>Chekhov’s Gun Applied to Testing</vt:lpstr>
      <vt:lpstr>Chekhov’s Gun Applied to Testing</vt:lpstr>
      <vt:lpstr>Chekhov’s Gun Applied to Testing</vt:lpstr>
      <vt:lpstr>Chekhov’s Gun Applied to Testing</vt:lpstr>
      <vt:lpstr>Central Package Management</vt:lpstr>
      <vt:lpstr>Problem</vt:lpstr>
      <vt:lpstr>Solution: Central Package Management</vt:lpstr>
      <vt:lpstr>Solution: Central Package Management</vt:lpstr>
      <vt:lpstr>BONUS</vt:lpstr>
      <vt:lpstr>Ever wonder what SQL Queries EF is making?</vt:lpstr>
      <vt:lpstr>Ever wonder what SQL Queries EF is making?</vt:lpstr>
      <vt:lpstr>More Bonus!</vt:lpstr>
      <vt:lpstr>Real benefits of these practices</vt:lpstr>
      <vt:lpstr>Questions?             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I Do In Every .NET App</dc:title>
  <dc:creator>Scott Sauber</dc:creator>
  <cp:lastModifiedBy>Sauber, Scott</cp:lastModifiedBy>
  <cp:revision>368</cp:revision>
  <dcterms:created xsi:type="dcterms:W3CDTF">2020-03-08T20:31:35Z</dcterms:created>
  <dcterms:modified xsi:type="dcterms:W3CDTF">2025-09-24T22:02:45Z</dcterms:modified>
</cp:coreProperties>
</file>